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4" r:id="rId16"/>
    <p:sldId id="271" r:id="rId17"/>
    <p:sldId id="272" r:id="rId18"/>
    <p:sldId id="293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39568" autoAdjust="0"/>
  </p:normalViewPr>
  <p:slideViewPr>
    <p:cSldViewPr>
      <p:cViewPr varScale="1">
        <p:scale>
          <a:sx n="91" d="100"/>
          <a:sy n="91" d="100"/>
        </p:scale>
        <p:origin x="8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65A04-46EC-4463-B6C7-C68D5BF7E735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96A40-49A9-43BA-86AF-E5AF1B8424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56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96A40-49A9-43BA-86AF-E5AF1B84246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09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96A40-49A9-43BA-86AF-E5AF1B84246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7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96A40-49A9-43BA-86AF-E5AF1B84246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7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32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30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91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30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71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91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21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94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13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81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9F1-54CD-46D5-BF5C-4BA1304E654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4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4C9F1-54CD-46D5-BF5C-4BA1304E654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16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692696"/>
            <a:ext cx="83529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accent2">
                    <a:lumMod val="75000"/>
                  </a:schemeClr>
                </a:solidFill>
              </a:rPr>
              <a:t>La réforme </a:t>
            </a:r>
            <a:r>
              <a:rPr lang="fr-FR" sz="5400" b="1" dirty="0" err="1">
                <a:solidFill>
                  <a:schemeClr val="accent2">
                    <a:lumMod val="75000"/>
                  </a:schemeClr>
                </a:solidFill>
              </a:rPr>
              <a:t>Blanquer</a:t>
            </a:r>
            <a:r>
              <a:rPr lang="fr-FR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FR" sz="5400" b="1" dirty="0">
                <a:solidFill>
                  <a:schemeClr val="accent2">
                    <a:lumMod val="75000"/>
                  </a:schemeClr>
                </a:solidFill>
              </a:rPr>
              <a:t>du lycée et du baccalauréat</a:t>
            </a:r>
          </a:p>
          <a:p>
            <a:pPr algn="ctr"/>
            <a:endParaRPr lang="fr-FR" sz="5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3600" dirty="0"/>
              <a:t>Décret n° 2018-614 du 16 juillet 2018</a:t>
            </a:r>
          </a:p>
          <a:p>
            <a:pPr algn="ctr"/>
            <a:r>
              <a:rPr lang="fr-FR" sz="3600" dirty="0"/>
              <a:t>Arrêtés du 16 juillet 2018</a:t>
            </a:r>
          </a:p>
          <a:p>
            <a:pPr algn="ctr"/>
            <a:endParaRPr lang="fr-FR" sz="3600" dirty="0"/>
          </a:p>
          <a:p>
            <a:pPr algn="ctr"/>
            <a:r>
              <a:rPr lang="fr-FR" sz="3200" dirty="0"/>
              <a:t>Rappel : vote largement négatif du CSE en avril</a:t>
            </a:r>
          </a:p>
          <a:p>
            <a:pPr algn="ctr"/>
            <a:r>
              <a:rPr lang="fr-FR" sz="3200" dirty="0"/>
              <a:t>(pour : UNSA et SNALC)</a:t>
            </a:r>
          </a:p>
        </p:txBody>
      </p:sp>
    </p:spTree>
    <p:extLst>
      <p:ext uri="{BB962C8B-B14F-4D97-AF65-F5344CB8AC3E}">
        <p14:creationId xmlns:p14="http://schemas.microsoft.com/office/powerpoint/2010/main" val="397357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54868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33265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1- </a:t>
            </a:r>
            <a:r>
              <a:rPr lang="fr-FR" sz="2800" u="sng" dirty="0"/>
              <a:t>Enseignements communs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905725"/>
              </p:ext>
            </p:extLst>
          </p:nvPr>
        </p:nvGraphicFramePr>
        <p:xfrm>
          <a:off x="789916" y="908720"/>
          <a:ext cx="7128792" cy="52202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324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PREMIERE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TERMINALE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Français (1</a:t>
                      </a:r>
                      <a:r>
                        <a:rPr lang="fr-FR" sz="2000" baseline="30000" dirty="0"/>
                        <a:t>ère</a:t>
                      </a:r>
                      <a:r>
                        <a:rPr lang="fr-FR" sz="2000" dirty="0"/>
                        <a:t>)</a:t>
                      </a:r>
                    </a:p>
                    <a:p>
                      <a:r>
                        <a:rPr lang="fr-FR" sz="2000" dirty="0"/>
                        <a:t>Philosophie (terminale)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Histoire-géographie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Enseignement</a:t>
                      </a:r>
                      <a:r>
                        <a:rPr lang="fr-FR" sz="2000" baseline="0" dirty="0"/>
                        <a:t> scientifique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LV 1 et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  <a:r>
                        <a:rPr lang="fr-FR" sz="2000" baseline="0" dirty="0"/>
                        <a:t> h 30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EMC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 h annualisées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 h annualisées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pPr algn="r"/>
                      <a:r>
                        <a:rPr lang="fr-FR" sz="2000" u="sng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 h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923928" y="794321"/>
            <a:ext cx="4320480" cy="5463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47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54868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1- </a:t>
            </a:r>
            <a:r>
              <a:rPr lang="fr-FR" sz="2800" u="sng" dirty="0"/>
              <a:t>Enseignements communs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691176"/>
              </p:ext>
            </p:extLst>
          </p:nvPr>
        </p:nvGraphicFramePr>
        <p:xfrm>
          <a:off x="251520" y="871295"/>
          <a:ext cx="6011004" cy="47289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1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721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PREMIERE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TERMINALE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455">
                <a:tc>
                  <a:txBody>
                    <a:bodyPr/>
                    <a:lstStyle/>
                    <a:p>
                      <a:r>
                        <a:rPr lang="fr-FR" sz="2000" dirty="0"/>
                        <a:t>Français (1</a:t>
                      </a:r>
                      <a:r>
                        <a:rPr lang="fr-FR" sz="2000" baseline="30000" dirty="0"/>
                        <a:t>ère</a:t>
                      </a:r>
                      <a:r>
                        <a:rPr lang="fr-FR" sz="2000" dirty="0"/>
                        <a:t>)</a:t>
                      </a:r>
                    </a:p>
                    <a:p>
                      <a:r>
                        <a:rPr lang="fr-FR" sz="2000" dirty="0"/>
                        <a:t>Philosophie (terminale)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18">
                <a:tc>
                  <a:txBody>
                    <a:bodyPr/>
                    <a:lstStyle/>
                    <a:p>
                      <a:r>
                        <a:rPr lang="fr-FR" sz="2000" dirty="0"/>
                        <a:t>Histoire-géographie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455">
                <a:tc>
                  <a:txBody>
                    <a:bodyPr/>
                    <a:lstStyle/>
                    <a:p>
                      <a:r>
                        <a:rPr lang="fr-FR" sz="2000" dirty="0"/>
                        <a:t>Enseignement</a:t>
                      </a:r>
                      <a:r>
                        <a:rPr lang="fr-FR" sz="2000" baseline="0" dirty="0"/>
                        <a:t> scientifique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518">
                <a:tc>
                  <a:txBody>
                    <a:bodyPr/>
                    <a:lstStyle/>
                    <a:p>
                      <a:r>
                        <a:rPr lang="fr-FR" sz="2000" dirty="0"/>
                        <a:t>LV 1 et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  <a:r>
                        <a:rPr lang="fr-FR" sz="2000" baseline="0" dirty="0"/>
                        <a:t> h 30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518">
                <a:tc>
                  <a:txBody>
                    <a:bodyPr/>
                    <a:lstStyle/>
                    <a:p>
                      <a:r>
                        <a:rPr lang="fr-FR" sz="2000" dirty="0"/>
                        <a:t>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455">
                <a:tc>
                  <a:txBody>
                    <a:bodyPr/>
                    <a:lstStyle/>
                    <a:p>
                      <a:r>
                        <a:rPr lang="fr-FR" sz="2000" dirty="0"/>
                        <a:t>EMC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 h annualisées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 h annualisées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518">
                <a:tc>
                  <a:txBody>
                    <a:bodyPr/>
                    <a:lstStyle/>
                    <a:p>
                      <a:pPr algn="r"/>
                      <a:r>
                        <a:rPr lang="fr-FR" sz="2000" u="sng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 h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06675" y="5595604"/>
            <a:ext cx="8056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fin des séries : tous les élèves sont groupés sans distinction</a:t>
            </a:r>
          </a:p>
          <a:p>
            <a:pPr marL="342900" indent="-34290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mathématiques absentes du tronc commun</a:t>
            </a:r>
          </a:p>
          <a:p>
            <a:pPr marL="342900" indent="-34290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flou sur l’enseignement scientifique</a:t>
            </a:r>
          </a:p>
        </p:txBody>
      </p:sp>
      <p:pic>
        <p:nvPicPr>
          <p:cNvPr id="7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604"/>
            <a:ext cx="1080120" cy="12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352177"/>
            <a:ext cx="8892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2. </a:t>
            </a:r>
            <a:r>
              <a:rPr lang="fr-FR" sz="2800" u="sng" dirty="0"/>
              <a:t>Enseignements de spécialité</a:t>
            </a:r>
            <a:r>
              <a:rPr lang="fr-FR" sz="2800" dirty="0"/>
              <a:t> :  </a:t>
            </a:r>
            <a:r>
              <a:rPr lang="fr-FR" sz="2400" b="1" dirty="0"/>
              <a:t>3</a:t>
            </a:r>
            <a:r>
              <a:rPr lang="fr-FR" sz="2400" dirty="0"/>
              <a:t> en première, </a:t>
            </a:r>
            <a:r>
              <a:rPr lang="fr-FR" sz="2400" b="1" dirty="0"/>
              <a:t>2</a:t>
            </a:r>
            <a:r>
              <a:rPr lang="fr-FR" sz="2400" dirty="0"/>
              <a:t> en terminale</a:t>
            </a:r>
          </a:p>
          <a:p>
            <a:r>
              <a:rPr lang="fr-FR" sz="2400" dirty="0"/>
              <a:t>						     </a:t>
            </a:r>
            <a:r>
              <a:rPr lang="fr-FR" sz="2000" dirty="0"/>
              <a:t>             (parmi les 3 de 1</a:t>
            </a:r>
            <a:r>
              <a:rPr lang="fr-FR" sz="2000" baseline="30000" dirty="0"/>
              <a:t>ère</a:t>
            </a:r>
            <a:r>
              <a:rPr lang="fr-FR" sz="2000" dirty="0"/>
              <a:t>)</a:t>
            </a:r>
            <a:r>
              <a:rPr lang="fr-FR" sz="2400" dirty="0"/>
              <a:t>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42832"/>
              </p:ext>
            </p:extLst>
          </p:nvPr>
        </p:nvGraphicFramePr>
        <p:xfrm>
          <a:off x="323528" y="1195780"/>
          <a:ext cx="8208912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PREMIERE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TERMINALE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Histoire-géographie, géopolitique et sciences politiques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h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Humanités, littérature et 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Sciences économiques et sociales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Langues, littératures et cultures étrangères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Littérature et LCA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Mathématiques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Numérique et sciences informatiques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Physique-chimie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Sciences de l'ingénieur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      6 h </a:t>
                      </a:r>
                    </a:p>
                    <a:p>
                      <a:pPr algn="ctr"/>
                      <a:r>
                        <a:rPr lang="fr-FR" dirty="0"/>
                        <a:t>+ 2</a:t>
                      </a:r>
                      <a:r>
                        <a:rPr lang="fr-FR" baseline="0" dirty="0"/>
                        <a:t> h de SPC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Arts (au choix) : arts plastiques,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cinéma-audiovisuel ,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danse,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histoire des arts, musique ou théâtre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47667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3. </a:t>
            </a:r>
            <a:r>
              <a:rPr lang="fr-FR" sz="2400" u="sng" dirty="0"/>
              <a:t>Enseignements optionnels</a:t>
            </a:r>
          </a:p>
          <a:p>
            <a:r>
              <a:rPr lang="fr-FR" sz="2400" dirty="0"/>
              <a:t>Durée : 3 h</a:t>
            </a:r>
          </a:p>
          <a:p>
            <a:r>
              <a:rPr lang="fr-FR" sz="2400" dirty="0"/>
              <a:t>1 seul possible en première ,  2 possibles en terminale </a:t>
            </a:r>
          </a:p>
          <a:p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496137"/>
              </p:ext>
            </p:extLst>
          </p:nvPr>
        </p:nvGraphicFramePr>
        <p:xfrm>
          <a:off x="287523" y="2420888"/>
          <a:ext cx="8532949" cy="2834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2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047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langue vivante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Mathématiques complémentaires</a:t>
                      </a:r>
                    </a:p>
                    <a:p>
                      <a:r>
                        <a:rPr lang="fr-FR" dirty="0"/>
                        <a:t>(sauf</a:t>
                      </a:r>
                      <a:r>
                        <a:rPr lang="fr-FR" baseline="0" dirty="0"/>
                        <a:t> choix de la spécialité mathématiques)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r>
                        <a:rPr lang="fr-FR" dirty="0"/>
                        <a:t>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Mathématiques</a:t>
                      </a:r>
                      <a:r>
                        <a:rPr lang="fr-FR" baseline="0" dirty="0"/>
                        <a:t> expertes</a:t>
                      </a:r>
                    </a:p>
                    <a:p>
                      <a:r>
                        <a:rPr lang="fr-FR" baseline="0" dirty="0"/>
                        <a:t>(si choix de la spécialité mathématiques)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r>
                        <a:rPr lang="fr-FR" dirty="0"/>
                        <a:t>arts</a:t>
                      </a:r>
                      <a:r>
                        <a:rPr lang="fr-FR" baseline="0" dirty="0"/>
                        <a:t> (au choix) : a</a:t>
                      </a:r>
                      <a:r>
                        <a:rPr lang="fr-FR" dirty="0"/>
                        <a:t>rts plastiques,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cinéma-audiovisuel </a:t>
                      </a:r>
                      <a:r>
                        <a:rPr lang="fr-FR" i="1" dirty="0"/>
                        <a:t>,</a:t>
                      </a:r>
                      <a:r>
                        <a:rPr lang="fr-FR" i="1" baseline="0" dirty="0"/>
                        <a:t> </a:t>
                      </a:r>
                      <a:r>
                        <a:rPr lang="fr-FR" dirty="0"/>
                        <a:t>danse,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histoire des arts,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musique ou théâtre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Droit et enjeux du monde contemporain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r>
                        <a:rPr lang="fr-FR" dirty="0"/>
                        <a:t>latin – grec </a:t>
                      </a:r>
                    </a:p>
                    <a:p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(peut</a:t>
                      </a:r>
                      <a:r>
                        <a:rPr lang="fr-FR" b="1" baseline="0" dirty="0">
                          <a:solidFill>
                            <a:srgbClr val="00B050"/>
                          </a:solidFill>
                        </a:rPr>
                        <a:t> être en plus de l’option)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" name="Connecteur droit avec flèche 3"/>
          <p:cNvCxnSpPr/>
          <p:nvPr/>
        </p:nvCxnSpPr>
        <p:spPr>
          <a:xfrm>
            <a:off x="3203848" y="1609806"/>
            <a:ext cx="0" cy="7390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3995936" y="1609806"/>
            <a:ext cx="1008112" cy="5950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004048" y="1609806"/>
            <a:ext cx="936104" cy="5950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11960" y="2372876"/>
            <a:ext cx="4788532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958198" y="908720"/>
            <a:ext cx="478853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41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360761"/>
            <a:ext cx="78488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fr-FR" sz="2400" b="1" dirty="0">
                <a:solidFill>
                  <a:srgbClr val="FF0000"/>
                </a:solidFill>
                <a:ea typeface="Microsoft YaHei" pitchFamily="2"/>
                <a:cs typeface="Mangal" pitchFamily="2"/>
              </a:rPr>
              <a:t>- Avant : spécialisation par le renforcement d’une discipline</a:t>
            </a:r>
          </a:p>
          <a:p>
            <a:pPr lvl="0" hangingPunct="0"/>
            <a:r>
              <a:rPr lang="fr-FR" sz="2400" b="1" dirty="0">
                <a:solidFill>
                  <a:srgbClr val="FF0000"/>
                </a:solidFill>
                <a:ea typeface="Microsoft YaHei" pitchFamily="2"/>
                <a:cs typeface="Mangal" pitchFamily="2"/>
              </a:rPr>
              <a:t>Après : spécialisation par l’abandon d’une discipline</a:t>
            </a:r>
          </a:p>
          <a:p>
            <a:pPr lvl="0" hangingPunct="0"/>
            <a:endParaRPr lang="fr-FR" sz="2400" dirty="0">
              <a:solidFill>
                <a:srgbClr val="FF0000"/>
              </a:solidFill>
              <a:ea typeface="Microsoft YaHei" pitchFamily="2"/>
              <a:cs typeface="Mangal" pitchFamily="2"/>
            </a:endParaRPr>
          </a:p>
          <a:p>
            <a:r>
              <a:rPr lang="fr-FR" sz="2400" b="1" dirty="0">
                <a:solidFill>
                  <a:srgbClr val="FF0000"/>
                </a:solidFill>
                <a:ea typeface="Microsoft YaHei" pitchFamily="2"/>
                <a:cs typeface="Mangal" pitchFamily="2"/>
              </a:rPr>
              <a:t>-</a:t>
            </a:r>
            <a:r>
              <a:rPr lang="fr-FR" sz="2400" b="1" dirty="0">
                <a:solidFill>
                  <a:srgbClr val="FF0000"/>
                </a:solidFill>
              </a:rPr>
              <a:t> offre d’enseignements de spécialité limitée </a:t>
            </a:r>
          </a:p>
          <a:p>
            <a:pPr marL="342900" indent="-342900">
              <a:buFont typeface="Symbol"/>
              <a:buChar char="Þ"/>
            </a:pPr>
            <a:r>
              <a:rPr lang="fr-FR" sz="2400" b="1" dirty="0">
                <a:solidFill>
                  <a:srgbClr val="FF0000"/>
                </a:solidFill>
              </a:rPr>
              <a:t>en France, différenciation et concurrence plus marquée entre établissements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     </a:t>
            </a:r>
          </a:p>
          <a:p>
            <a:r>
              <a:rPr lang="fr-FR" sz="2000" dirty="0"/>
              <a:t>" Nous allons faire en sorte que les élèves aient un large choix, autour de sept spécialités dans leur établissement ou à proximité. Les cinq spécialités restantes seront implantées de manière à rendre plus attractifs les établissements qui en ont besoin«  - J.M. </a:t>
            </a:r>
            <a:r>
              <a:rPr lang="fr-FR" sz="2000" dirty="0" err="1"/>
              <a:t>Blanquer</a:t>
            </a:r>
            <a:r>
              <a:rPr lang="fr-FR" sz="2000" dirty="0"/>
              <a:t>, 4/9/2018</a:t>
            </a:r>
            <a:endParaRPr lang="fr-FR" sz="2000" dirty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fr-FR" dirty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fr-FR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2032"/>
            <a:ext cx="1080120" cy="12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360761"/>
            <a:ext cx="766834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fr-FR" sz="2400" b="1" dirty="0">
                <a:solidFill>
                  <a:srgbClr val="FF0000"/>
                </a:solidFill>
                <a:ea typeface="Microsoft YaHei" pitchFamily="2"/>
                <a:cs typeface="Mangal" pitchFamily="2"/>
              </a:rPr>
              <a:t>- Avant : spécialisation par le renforcement d’une discipline</a:t>
            </a:r>
          </a:p>
          <a:p>
            <a:pPr lvl="0" hangingPunct="0"/>
            <a:r>
              <a:rPr lang="fr-FR" sz="2400" b="1" dirty="0">
                <a:solidFill>
                  <a:srgbClr val="FF0000"/>
                </a:solidFill>
                <a:ea typeface="Microsoft YaHei" pitchFamily="2"/>
                <a:cs typeface="Mangal" pitchFamily="2"/>
              </a:rPr>
              <a:t>Après : spécialisation par l’abandon d’une discipline</a:t>
            </a:r>
          </a:p>
          <a:p>
            <a:pPr lvl="0" hangingPunct="0"/>
            <a:endParaRPr lang="fr-FR" sz="2400" dirty="0">
              <a:solidFill>
                <a:srgbClr val="FF0000"/>
              </a:solidFill>
              <a:ea typeface="Microsoft YaHei" pitchFamily="2"/>
              <a:cs typeface="Mangal" pitchFamily="2"/>
            </a:endParaRPr>
          </a:p>
          <a:p>
            <a:r>
              <a:rPr lang="fr-FR" sz="2400" b="1" dirty="0">
                <a:solidFill>
                  <a:srgbClr val="FF0000"/>
                </a:solidFill>
                <a:ea typeface="Microsoft YaHei" pitchFamily="2"/>
                <a:cs typeface="Mangal" pitchFamily="2"/>
              </a:rPr>
              <a:t>-</a:t>
            </a:r>
            <a:r>
              <a:rPr lang="fr-FR" sz="2400" b="1" dirty="0">
                <a:solidFill>
                  <a:srgbClr val="FF0000"/>
                </a:solidFill>
              </a:rPr>
              <a:t> offre d’enseignements de spécialité limitée </a:t>
            </a:r>
          </a:p>
          <a:p>
            <a:pPr marL="342900" indent="-342900">
              <a:buFont typeface="Symbol"/>
              <a:buChar char="Þ"/>
            </a:pPr>
            <a:r>
              <a:rPr lang="fr-FR" sz="2400" b="1" dirty="0">
                <a:solidFill>
                  <a:srgbClr val="FF0000"/>
                </a:solidFill>
              </a:rPr>
              <a:t> différenciation et concurrence plus marquée entre établissements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     </a:t>
            </a:r>
            <a:endParaRPr lang="fr-FR" dirty="0">
              <a:ea typeface="Microsoft YaHei" pitchFamily="2"/>
              <a:cs typeface="Mangal" pitchFamily="2"/>
            </a:endParaRPr>
          </a:p>
          <a:p>
            <a:pPr lvl="0" hangingPunct="0"/>
            <a:r>
              <a:rPr lang="fr-FR" sz="2400" b="1" dirty="0">
                <a:solidFill>
                  <a:srgbClr val="FF0000"/>
                </a:solidFill>
                <a:ea typeface="Microsoft YaHei" pitchFamily="2"/>
                <a:cs typeface="Mangal" pitchFamily="2"/>
              </a:rPr>
              <a:t>- Effet sur les services des choix des élèves en terminale</a:t>
            </a:r>
          </a:p>
          <a:p>
            <a:pPr lvl="0" hangingPunct="0"/>
            <a:endParaRPr lang="fr-FR" sz="2400" b="1" dirty="0">
              <a:solidFill>
                <a:srgbClr val="FF0000"/>
              </a:solidFill>
              <a:ea typeface="Microsoft YaHei" pitchFamily="2"/>
              <a:cs typeface="Mangal" pitchFamily="2"/>
            </a:endParaRPr>
          </a:p>
          <a:p>
            <a:pPr lvl="0" hangingPunct="0"/>
            <a:r>
              <a:rPr lang="fr-FR" sz="2400" b="1" dirty="0">
                <a:solidFill>
                  <a:srgbClr val="FF0000"/>
                </a:solidFill>
                <a:ea typeface="Microsoft YaHei" pitchFamily="2"/>
                <a:cs typeface="Mangal" pitchFamily="2"/>
              </a:rPr>
              <a:t>- Mise en concurrence des disciplines (spé comme options)</a:t>
            </a:r>
          </a:p>
          <a:p>
            <a:endParaRPr lang="fr-FR" sz="2400" b="1" dirty="0">
              <a:solidFill>
                <a:srgbClr val="FF0000"/>
              </a:solidFill>
              <a:ea typeface="Microsoft YaHei" pitchFamily="2"/>
              <a:cs typeface="Mangal" pitchFamily="2"/>
            </a:endParaRPr>
          </a:p>
          <a:p>
            <a:r>
              <a:rPr lang="fr-FR" sz="2400" b="1" dirty="0">
                <a:solidFill>
                  <a:srgbClr val="FF0000"/>
                </a:solidFill>
                <a:ea typeface="Microsoft YaHei" pitchFamily="2"/>
                <a:cs typeface="Mangal" pitchFamily="2"/>
              </a:rPr>
              <a:t>- Lien avec </a:t>
            </a:r>
            <a:r>
              <a:rPr lang="fr-FR" sz="2400" b="1" dirty="0" err="1">
                <a:solidFill>
                  <a:srgbClr val="FF0000"/>
                </a:solidFill>
                <a:ea typeface="Microsoft YaHei" pitchFamily="2"/>
                <a:cs typeface="Mangal" pitchFamily="2"/>
              </a:rPr>
              <a:t>parcoursup</a:t>
            </a:r>
            <a:r>
              <a:rPr lang="fr-FR" sz="2400" b="1" dirty="0">
                <a:solidFill>
                  <a:srgbClr val="FF0000"/>
                </a:solidFill>
                <a:ea typeface="Microsoft YaHei" pitchFamily="2"/>
                <a:cs typeface="Mangal" pitchFamily="2"/>
              </a:rPr>
              <a:t> : élèves obnubilés par l’orientation. Logique d’initié et de tri social.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- Fin des TPE / « grand oral » de fin de terminale sans horaire de préparation : sur le cycle terminal, assuré par 1 ou 2 enseignements de spécialité. </a:t>
            </a:r>
          </a:p>
          <a:p>
            <a:pPr lvl="0" hangingPunct="0"/>
            <a:endParaRPr lang="fr-FR" sz="2400" b="1" dirty="0">
              <a:solidFill>
                <a:srgbClr val="FF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fr-FR" dirty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fr-FR" dirty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fr-FR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2032"/>
            <a:ext cx="1080120" cy="12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3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438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434380"/>
            <a:ext cx="8964488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4. </a:t>
            </a:r>
            <a:r>
              <a:rPr lang="fr-FR" sz="2800" u="sng" dirty="0"/>
              <a:t>Marge d’autonomie</a:t>
            </a:r>
          </a:p>
          <a:p>
            <a:r>
              <a:rPr lang="fr-FR" sz="2400" b="1" dirty="0"/>
              <a:t>8 h </a:t>
            </a:r>
            <a:r>
              <a:rPr lang="fr-FR" sz="2400" dirty="0"/>
              <a:t>par semaine / division en première et en terminale, pour : </a:t>
            </a:r>
          </a:p>
          <a:p>
            <a:endParaRPr lang="fr-FR" sz="2400" dirty="0"/>
          </a:p>
          <a:p>
            <a:r>
              <a:rPr lang="fr-FR" sz="2400" b="1" dirty="0"/>
              <a:t>- options</a:t>
            </a:r>
          </a:p>
          <a:p>
            <a:r>
              <a:rPr lang="fr-FR" sz="2400" b="1" dirty="0"/>
              <a:t>- dédoublements</a:t>
            </a:r>
          </a:p>
          <a:p>
            <a:r>
              <a:rPr lang="fr-FR" sz="2400" b="1" dirty="0"/>
              <a:t>- AP </a:t>
            </a:r>
            <a:r>
              <a:rPr lang="fr-FR" sz="2400" dirty="0"/>
              <a:t>(« horaire déterminé selon les besoins des élèves »)</a:t>
            </a:r>
          </a:p>
          <a:p>
            <a:r>
              <a:rPr lang="fr-FR" sz="2400" dirty="0"/>
              <a:t>« capacité d'apprendre et de progresser, notamment dans leur travail personnel », « améliorer leurs compétences »,  « construction de leur autonomie intellectuelle »</a:t>
            </a:r>
          </a:p>
          <a:p>
            <a:r>
              <a:rPr lang="fr-FR" sz="2400" dirty="0"/>
              <a:t>En terminale, l’AP « prend appui prioritairement sur les enseignements de spécialité. »</a:t>
            </a:r>
          </a:p>
          <a:p>
            <a:endParaRPr lang="fr-FR" sz="2400" dirty="0"/>
          </a:p>
          <a:p>
            <a:br>
              <a:rPr lang="fr-FR" sz="2400" dirty="0"/>
            </a:br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90238" y="4678139"/>
            <a:ext cx="7800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AP plus financé et cadré : affirmer le droit à l’AP pour tous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modalités doivent être discutées et votées en CE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défendre l’existant en terme d’horaire élèves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refuser les interventions en HSE</a:t>
            </a:r>
          </a:p>
        </p:txBody>
      </p:sp>
      <p:pic>
        <p:nvPicPr>
          <p:cNvPr id="5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7022"/>
            <a:ext cx="1090238" cy="13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9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438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434380"/>
            <a:ext cx="8964488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4. </a:t>
            </a:r>
            <a:r>
              <a:rPr lang="fr-FR" sz="2800" u="sng" dirty="0"/>
              <a:t>Marge d’autonomie</a:t>
            </a:r>
          </a:p>
          <a:p>
            <a:r>
              <a:rPr lang="fr-FR" sz="2400" b="1" dirty="0"/>
              <a:t>8 h </a:t>
            </a:r>
            <a:r>
              <a:rPr lang="fr-FR" sz="2400" dirty="0"/>
              <a:t>par semaine / division en première et en terminale, pour : </a:t>
            </a:r>
          </a:p>
          <a:p>
            <a:r>
              <a:rPr lang="fr-FR" sz="2400" b="1" dirty="0"/>
              <a:t>- options</a:t>
            </a:r>
          </a:p>
          <a:p>
            <a:r>
              <a:rPr lang="fr-FR" sz="2400" b="1" dirty="0"/>
              <a:t>- dédoublements</a:t>
            </a:r>
          </a:p>
          <a:p>
            <a:r>
              <a:rPr lang="fr-FR" sz="2400" b="1" dirty="0"/>
              <a:t>- AP </a:t>
            </a:r>
            <a:r>
              <a:rPr lang="fr-FR" sz="2400" dirty="0"/>
              <a:t>(« horaire déterminé selon les besoins des élèves »)</a:t>
            </a:r>
          </a:p>
          <a:p>
            <a:r>
              <a:rPr lang="fr-FR" sz="2400" b="1" dirty="0"/>
              <a:t>- accompagnement au choix de l’orientation </a:t>
            </a:r>
            <a:r>
              <a:rPr lang="fr-FR" sz="2400" dirty="0"/>
              <a:t>(« 54 heures, à titre indicatif, selon les besoins des élèves et les modalités de l'accompagnement à l'orientation mises en place dans l'établissement. »)</a:t>
            </a:r>
          </a:p>
          <a:p>
            <a:r>
              <a:rPr lang="fr-FR" sz="2400" b="1" dirty="0"/>
              <a:t>- tutorat </a:t>
            </a:r>
            <a:r>
              <a:rPr lang="fr-FR" sz="2400" dirty="0"/>
              <a:t>(« guider dans leur parcours de formation et d’orientation »)</a:t>
            </a:r>
            <a:endParaRPr lang="fr-FR" sz="2400" b="1" dirty="0"/>
          </a:p>
          <a:p>
            <a:endParaRPr lang="fr-FR" sz="2400" dirty="0"/>
          </a:p>
          <a:p>
            <a:br>
              <a:rPr lang="fr-FR" sz="2400" dirty="0"/>
            </a:br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" y="4653136"/>
            <a:ext cx="1090238" cy="13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47664" y="479715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Il n’y en aura pas pour tout le monde…</a:t>
            </a:r>
          </a:p>
        </p:txBody>
      </p:sp>
    </p:spTree>
    <p:extLst>
      <p:ext uri="{BB962C8B-B14F-4D97-AF65-F5344CB8AC3E}">
        <p14:creationId xmlns:p14="http://schemas.microsoft.com/office/powerpoint/2010/main" val="36720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438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434380"/>
            <a:ext cx="89644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5. </a:t>
            </a:r>
            <a:r>
              <a:rPr lang="fr-FR" sz="2800" u="sng" dirty="0"/>
              <a:t>Maintien des filières technologiques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2874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72636"/>
              </p:ext>
            </p:extLst>
          </p:nvPr>
        </p:nvGraphicFramePr>
        <p:xfrm>
          <a:off x="251520" y="260648"/>
          <a:ext cx="5112568" cy="394334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Français (1</a:t>
                      </a:r>
                      <a:r>
                        <a:rPr lang="fr-FR" sz="2000" baseline="30000" dirty="0"/>
                        <a:t>ère</a:t>
                      </a:r>
                      <a:r>
                        <a:rPr lang="fr-FR" sz="2000" dirty="0"/>
                        <a:t>)</a:t>
                      </a:r>
                    </a:p>
                    <a:p>
                      <a:r>
                        <a:rPr lang="fr-FR" sz="2000" dirty="0"/>
                        <a:t>Philosophie (terminale)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 h</a:t>
                      </a:r>
                    </a:p>
                    <a:p>
                      <a:pPr algn="ctr"/>
                      <a:r>
                        <a:rPr lang="fr-FR" sz="2000" dirty="0"/>
                        <a:t>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Histoire-géographie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 h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mathématiques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LV 1 et 2 dont 1 h d’</a:t>
                      </a:r>
                      <a:r>
                        <a:rPr lang="fr-FR" sz="2000" dirty="0" err="1"/>
                        <a:t>enseignt</a:t>
                      </a:r>
                      <a:endParaRPr lang="fr-FR" sz="2000" dirty="0"/>
                    </a:p>
                    <a:p>
                      <a:r>
                        <a:rPr lang="fr-FR" sz="2000" dirty="0"/>
                        <a:t>technologique</a:t>
                      </a:r>
                      <a:r>
                        <a:rPr lang="fr-FR" sz="2000" baseline="0" dirty="0"/>
                        <a:t> en LV1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  <a:r>
                        <a:rPr lang="fr-FR" sz="2000" baseline="0" dirty="0"/>
                        <a:t> h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EMC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 h annualisées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82811"/>
              </p:ext>
            </p:extLst>
          </p:nvPr>
        </p:nvGraphicFramePr>
        <p:xfrm>
          <a:off x="251520" y="4365104"/>
          <a:ext cx="864096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ENSEIGNEMENT</a:t>
                      </a:r>
                      <a:r>
                        <a:rPr lang="fr-FR" baseline="0" dirty="0"/>
                        <a:t> DE SPECIALITE 1</a:t>
                      </a:r>
                      <a:r>
                        <a:rPr lang="fr-FR" baseline="30000" dirty="0"/>
                        <a:t>ère</a:t>
                      </a:r>
                      <a:r>
                        <a:rPr lang="fr-FR" baseline="0" dirty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ENSEIGNEMENT</a:t>
                      </a:r>
                      <a:r>
                        <a:rPr lang="fr-FR" baseline="0" dirty="0"/>
                        <a:t> DE SPECIALITE Tale 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Science</a:t>
                      </a:r>
                      <a:r>
                        <a:rPr lang="fr-FR" baseline="0" dirty="0"/>
                        <a:t> de gestion  et numérique (7 h)</a:t>
                      </a:r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/>
                        <a:t>1 enseignement spécifique parmi : gestion et finance ; mercatique (marketing) ; ressources humaines et communication ; systèmes d'information de gestion. (10 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Management (4 h)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Droit et économie (4 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Droit et économie (6 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36304"/>
            <a:ext cx="1080120" cy="12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588224" y="2276872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réduction du nombre de spécialités par rapport au bac actuel</a:t>
            </a:r>
          </a:p>
        </p:txBody>
      </p:sp>
    </p:spTree>
    <p:extLst>
      <p:ext uri="{BB962C8B-B14F-4D97-AF65-F5344CB8AC3E}">
        <p14:creationId xmlns:p14="http://schemas.microsoft.com/office/powerpoint/2010/main" val="8883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77281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7030A0"/>
                </a:solidFill>
              </a:rPr>
              <a:t>LA NOUVELLE SECONDE (rentrée 2019)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93481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278019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                   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3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8567"/>
            <a:ext cx="150984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63688" y="1330157"/>
            <a:ext cx="7380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- réduction du nombre d’heures (hors option, et limitation des options) : 28h contre 30  h actuellement...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- AP non financé…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- optimisation du remplissage des classes facilitée par la fin des séries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FF0000"/>
                </a:solidFill>
              </a:rPr>
              <a:t>=&gt; une réduction globale des horaires (7 à 10%) qui aboutit à 12-17 000 suppressions de postes au niveau national.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693" y="806937"/>
            <a:ext cx="849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/>
              <a:t>Bilan : </a:t>
            </a:r>
          </a:p>
        </p:txBody>
      </p:sp>
    </p:spTree>
    <p:extLst>
      <p:ext uri="{BB962C8B-B14F-4D97-AF65-F5344CB8AC3E}">
        <p14:creationId xmlns:p14="http://schemas.microsoft.com/office/powerpoint/2010/main" val="147443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772816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7030A0"/>
                </a:solidFill>
              </a:rPr>
              <a:t>LE NOUVEAU BAC </a:t>
            </a:r>
          </a:p>
          <a:p>
            <a:pPr algn="ctr"/>
            <a:r>
              <a:rPr lang="fr-FR" sz="6000" b="1" dirty="0">
                <a:solidFill>
                  <a:srgbClr val="7030A0"/>
                </a:solidFill>
              </a:rPr>
              <a:t>(session 2021, </a:t>
            </a:r>
          </a:p>
          <a:p>
            <a:pPr algn="ctr"/>
            <a:r>
              <a:rPr lang="fr-FR" sz="5400" b="1" dirty="0">
                <a:solidFill>
                  <a:srgbClr val="7030A0"/>
                </a:solidFill>
              </a:rPr>
              <a:t>donc dès 2019-2020 en 1</a:t>
            </a:r>
            <a:r>
              <a:rPr lang="fr-FR" sz="5400" b="1" baseline="30000" dirty="0">
                <a:solidFill>
                  <a:srgbClr val="7030A0"/>
                </a:solidFill>
              </a:rPr>
              <a:t>ère</a:t>
            </a:r>
            <a:r>
              <a:rPr lang="fr-FR" sz="5400" b="1" dirty="0">
                <a:solidFill>
                  <a:srgbClr val="7030A0"/>
                </a:solidFill>
              </a:rPr>
              <a:t>)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29814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79512" y="260648"/>
            <a:ext cx="8754837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7504" y="980728"/>
            <a:ext cx="3600400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707903" y="983365"/>
            <a:ext cx="5226445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3393" y="2927580"/>
            <a:ext cx="3656519" cy="2445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779912" y="2924944"/>
            <a:ext cx="5154437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4"/>
          <p:cNvSpPr/>
          <p:nvPr/>
        </p:nvSpPr>
        <p:spPr>
          <a:xfrm>
            <a:off x="432000" y="5976000"/>
            <a:ext cx="460836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60840" rIns="90000" bIns="45000" anchor="t" anchorCtr="0" compatLnSpc="0"/>
          <a:lstStyle/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Gill Sans MT" pitchFamily="34"/>
                <a:ea typeface="Microsoft YaHei" pitchFamily="2"/>
                <a:cs typeface="Mangal" pitchFamily="2"/>
              </a:rPr>
              <a:t>MEN, dossier de presse, février 2018</a:t>
            </a:r>
          </a:p>
        </p:txBody>
      </p:sp>
    </p:spTree>
    <p:extLst>
      <p:ext uri="{BB962C8B-B14F-4D97-AF65-F5344CB8AC3E}">
        <p14:creationId xmlns:p14="http://schemas.microsoft.com/office/powerpoint/2010/main" val="343652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83568" y="782498"/>
            <a:ext cx="8029162" cy="2934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407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180528" y="188640"/>
            <a:ext cx="7344816" cy="679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75532" y="1"/>
            <a:ext cx="3668468" cy="1340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148064" y="1"/>
            <a:ext cx="3995936" cy="908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ecteurs 2"/>
          <p:cNvSpPr/>
          <p:nvPr/>
        </p:nvSpPr>
        <p:spPr>
          <a:xfrm>
            <a:off x="-257296" y="211155"/>
            <a:ext cx="7632848" cy="7150588"/>
          </a:xfrm>
          <a:prstGeom prst="pie">
            <a:avLst>
              <a:gd name="adj1" fmla="val 7496053"/>
              <a:gd name="adj2" fmla="val 161964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17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180528" y="188640"/>
            <a:ext cx="7344816" cy="679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75532" y="1"/>
            <a:ext cx="3668468" cy="1340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148064" y="1"/>
            <a:ext cx="3995936" cy="454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riangle rectangle 2"/>
          <p:cNvSpPr/>
          <p:nvPr/>
        </p:nvSpPr>
        <p:spPr>
          <a:xfrm flipH="1" flipV="1">
            <a:off x="971600" y="227179"/>
            <a:ext cx="2582054" cy="349071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>
            <a:lum/>
            <a:alphaModFix/>
          </a:blip>
          <a:srcRect l="21280" t="66762" r="72643" b="29713"/>
          <a:stretch/>
        </p:blipFill>
        <p:spPr>
          <a:xfrm>
            <a:off x="1205034" y="3598147"/>
            <a:ext cx="446314" cy="2394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827584" y="3548613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sciences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4676705"/>
            <a:ext cx="6012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Pas le français</a:t>
            </a:r>
          </a:p>
          <a:p>
            <a:r>
              <a:rPr lang="fr-FR" sz="2400" b="1" dirty="0"/>
              <a:t>Pas la philosophie</a:t>
            </a:r>
          </a:p>
          <a:p>
            <a:r>
              <a:rPr lang="fr-FR" sz="2400" b="1" dirty="0"/>
              <a:t>Pas les 2 spé conservées </a:t>
            </a:r>
          </a:p>
          <a:p>
            <a:r>
              <a:rPr lang="fr-FR" sz="2400" b="1" dirty="0"/>
              <a:t>Pas les options</a:t>
            </a:r>
          </a:p>
          <a:p>
            <a:r>
              <a:rPr lang="fr-FR" sz="2400" b="1" dirty="0"/>
              <a:t>Pas l’enseignement scientifique en </a:t>
            </a:r>
            <a:r>
              <a:rPr lang="fr-FR" sz="2400" b="1" dirty="0" err="1"/>
              <a:t>term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65646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180528" y="188640"/>
            <a:ext cx="7344816" cy="679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t="-32506"/>
          <a:stretch/>
        </p:blipFill>
        <p:spPr>
          <a:xfrm>
            <a:off x="5475532" y="-387424"/>
            <a:ext cx="3668468" cy="177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>
            <a:lum/>
            <a:alphaModFix/>
          </a:blip>
          <a:srcRect l="21280" t="66762" r="72643" b="29713"/>
          <a:stretch/>
        </p:blipFill>
        <p:spPr>
          <a:xfrm>
            <a:off x="1205034" y="3598147"/>
            <a:ext cx="446314" cy="2394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827584" y="3548613"/>
            <a:ext cx="950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sciences</a:t>
            </a:r>
          </a:p>
        </p:txBody>
      </p:sp>
    </p:spTree>
    <p:extLst>
      <p:ext uri="{BB962C8B-B14F-4D97-AF65-F5344CB8AC3E}">
        <p14:creationId xmlns:p14="http://schemas.microsoft.com/office/powerpoint/2010/main" val="1891901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15616" y="113631"/>
            <a:ext cx="7056784" cy="673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29958" t="31106" r="64181" b="64689"/>
          <a:stretch/>
        </p:blipFill>
        <p:spPr>
          <a:xfrm>
            <a:off x="2805268" y="1716487"/>
            <a:ext cx="542596" cy="32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2590512" y="1649046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sciences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1640" y="6597352"/>
            <a:ext cx="2376264" cy="24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876256" y="6237312"/>
            <a:ext cx="2376264" cy="60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ecteurs 12"/>
          <p:cNvSpPr/>
          <p:nvPr/>
        </p:nvSpPr>
        <p:spPr>
          <a:xfrm flipH="1">
            <a:off x="1020008" y="113632"/>
            <a:ext cx="7152389" cy="6731048"/>
          </a:xfrm>
          <a:prstGeom prst="pie">
            <a:avLst>
              <a:gd name="adj1" fmla="val 3127781"/>
              <a:gd name="adj2" fmla="val 16256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37337" t="46646" r="40479" b="47257"/>
          <a:stretch/>
        </p:blipFill>
        <p:spPr>
          <a:xfrm>
            <a:off x="3740190" y="3271361"/>
            <a:ext cx="1469575" cy="385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122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15616" y="113631"/>
            <a:ext cx="7056784" cy="673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29958" t="31106" r="64181" b="64689"/>
          <a:stretch/>
        </p:blipFill>
        <p:spPr>
          <a:xfrm>
            <a:off x="2805268" y="1716487"/>
            <a:ext cx="542596" cy="32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2590512" y="1649046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sciences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1640" y="6597352"/>
            <a:ext cx="2376264" cy="24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876256" y="6237312"/>
            <a:ext cx="2376264" cy="60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37337" t="46646" r="40479" b="47257"/>
          <a:stretch/>
        </p:blipFill>
        <p:spPr>
          <a:xfrm>
            <a:off x="3739750" y="3274665"/>
            <a:ext cx="1621837" cy="385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077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27584" y="-131595"/>
            <a:ext cx="6998764" cy="65424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necteur droit avec flèche 3"/>
          <p:cNvCxnSpPr/>
          <p:nvPr/>
        </p:nvCxnSpPr>
        <p:spPr>
          <a:xfrm flipV="1">
            <a:off x="6280336" y="1979664"/>
            <a:ext cx="1152128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7343800" y="161399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juin (1</a:t>
            </a:r>
            <a:r>
              <a:rPr lang="fr-FR" sz="2400" baseline="30000" dirty="0"/>
              <a:t>ère</a:t>
            </a:r>
            <a:r>
              <a:rPr lang="fr-FR" sz="24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67130" y="2555728"/>
            <a:ext cx="1621094" cy="28229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03033" y="2835347"/>
            <a:ext cx="1621094" cy="18747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619050" y="2947355"/>
            <a:ext cx="97728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496200" y="2677975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3</a:t>
            </a:r>
            <a:r>
              <a:rPr lang="fr-FR" sz="2400" baseline="30000" dirty="0"/>
              <a:t>ème</a:t>
            </a:r>
            <a:r>
              <a:rPr lang="fr-FR" sz="2400" dirty="0"/>
              <a:t> </a:t>
            </a:r>
            <a:r>
              <a:rPr lang="fr-FR" sz="2400" dirty="0" err="1"/>
              <a:t>trim</a:t>
            </a:r>
            <a:r>
              <a:rPr lang="fr-FR" sz="2400" dirty="0"/>
              <a:t> (</a:t>
            </a:r>
            <a:r>
              <a:rPr lang="fr-FR" sz="2400" dirty="0" err="1"/>
              <a:t>term</a:t>
            </a:r>
            <a:r>
              <a:rPr lang="fr-FR" sz="2400" dirty="0"/>
              <a:t>)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588224" y="4045823"/>
            <a:ext cx="755576" cy="75132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278486" y="456631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juin (</a:t>
            </a:r>
            <a:r>
              <a:rPr lang="fr-FR" sz="2400" dirty="0" err="1"/>
              <a:t>term</a:t>
            </a:r>
            <a:r>
              <a:rPr lang="fr-FR" sz="2400" dirty="0"/>
              <a:t>)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1126687" y="1613991"/>
            <a:ext cx="853025" cy="108288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81521" y="332656"/>
            <a:ext cx="2390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</a:t>
            </a:r>
            <a:r>
              <a:rPr lang="fr-FR" sz="2400" baseline="30000" dirty="0"/>
              <a:t>ère</a:t>
            </a:r>
            <a:r>
              <a:rPr lang="fr-FR" sz="2400" dirty="0"/>
              <a:t> – 2</a:t>
            </a:r>
            <a:r>
              <a:rPr lang="fr-FR" sz="2400" baseline="30000" dirty="0"/>
              <a:t>ème</a:t>
            </a:r>
            <a:r>
              <a:rPr lang="fr-FR" sz="2400" dirty="0"/>
              <a:t> </a:t>
            </a:r>
            <a:r>
              <a:rPr lang="fr-FR" sz="2400" dirty="0" err="1"/>
              <a:t>trim</a:t>
            </a:r>
            <a:endParaRPr lang="fr-FR" sz="2400" dirty="0"/>
          </a:p>
          <a:p>
            <a:r>
              <a:rPr lang="fr-FR" sz="2400" dirty="0"/>
              <a:t>1</a:t>
            </a:r>
            <a:r>
              <a:rPr lang="fr-FR" sz="2400" baseline="30000" dirty="0"/>
              <a:t>ère</a:t>
            </a:r>
            <a:r>
              <a:rPr lang="fr-FR" sz="2400" dirty="0"/>
              <a:t> – 3</a:t>
            </a:r>
            <a:r>
              <a:rPr lang="fr-FR" sz="2400" baseline="30000" dirty="0"/>
              <a:t>ème</a:t>
            </a:r>
            <a:r>
              <a:rPr lang="fr-FR" sz="2400" dirty="0"/>
              <a:t> </a:t>
            </a:r>
            <a:r>
              <a:rPr lang="fr-FR" sz="2400" dirty="0" err="1"/>
              <a:t>trim</a:t>
            </a:r>
            <a:endParaRPr lang="fr-FR" sz="2400" dirty="0"/>
          </a:p>
          <a:p>
            <a:r>
              <a:rPr lang="fr-FR" sz="2400" dirty="0" err="1"/>
              <a:t>term</a:t>
            </a:r>
            <a:r>
              <a:rPr lang="fr-FR" sz="2400" dirty="0"/>
              <a:t> – 2</a:t>
            </a:r>
            <a:r>
              <a:rPr lang="fr-FR" sz="2400" baseline="30000" dirty="0"/>
              <a:t>e</a:t>
            </a:r>
            <a:r>
              <a:rPr lang="fr-FR" sz="2400" dirty="0"/>
              <a:t> </a:t>
            </a:r>
            <a:r>
              <a:rPr lang="fr-FR" sz="2400" dirty="0" err="1"/>
              <a:t>trim</a:t>
            </a:r>
            <a:endParaRPr lang="fr-FR" sz="24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>
            <a:lum/>
            <a:alphaModFix/>
          </a:blip>
          <a:srcRect l="21280" t="66762" r="72643" b="29713"/>
          <a:stretch/>
        </p:blipFill>
        <p:spPr>
          <a:xfrm>
            <a:off x="2170347" y="3139640"/>
            <a:ext cx="446314" cy="23948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ZoneTexte 29"/>
          <p:cNvSpPr txBox="1"/>
          <p:nvPr/>
        </p:nvSpPr>
        <p:spPr>
          <a:xfrm>
            <a:off x="1763688" y="3090106"/>
            <a:ext cx="950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sciences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70991" y="3616361"/>
            <a:ext cx="1621094" cy="45922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11" descr="haut_parl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1" y="5766648"/>
            <a:ext cx="892429" cy="103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126686" y="6447839"/>
            <a:ext cx="754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- rythme d’évaluation prépare la </a:t>
            </a:r>
            <a:r>
              <a:rPr lang="fr-FR" sz="2400" dirty="0" err="1">
                <a:solidFill>
                  <a:srgbClr val="FF0000"/>
                </a:solidFill>
              </a:rPr>
              <a:t>semestrialisation</a:t>
            </a:r>
            <a:r>
              <a:rPr lang="fr-FR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6687" y="5766648"/>
            <a:ext cx="8044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- enseignements de spécialité : en apparence forts, </a:t>
            </a:r>
          </a:p>
          <a:p>
            <a:r>
              <a:rPr lang="fr-FR" sz="2400" dirty="0">
                <a:solidFill>
                  <a:srgbClr val="FF0000"/>
                </a:solidFill>
              </a:rPr>
              <a:t>mais affaiblis car AP, grand oral, fin en avril de terminale</a:t>
            </a:r>
          </a:p>
        </p:txBody>
      </p:sp>
    </p:spTree>
    <p:extLst>
      <p:ext uri="{BB962C8B-B14F-4D97-AF65-F5344CB8AC3E}">
        <p14:creationId xmlns:p14="http://schemas.microsoft.com/office/powerpoint/2010/main" val="34820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3" grpId="0"/>
      <p:bldP spid="17" grpId="0"/>
      <p:bldP spid="20" grpId="0" animBg="1"/>
      <p:bldP spid="1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3"/>
          <a:stretch/>
        </p:blipFill>
        <p:spPr bwMode="auto">
          <a:xfrm>
            <a:off x="251520" y="1794510"/>
            <a:ext cx="8679536" cy="321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404664"/>
            <a:ext cx="8391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1. </a:t>
            </a:r>
            <a:r>
              <a:rPr lang="fr-FR" sz="2800" u="sng" dirty="0"/>
              <a:t>Enseignements communs</a:t>
            </a:r>
          </a:p>
          <a:p>
            <a:r>
              <a:rPr lang="fr-FR" sz="2000" dirty="0"/>
              <a:t>(</a:t>
            </a:r>
            <a:r>
              <a:rPr lang="fr-FR" sz="2000" i="1" dirty="0"/>
              <a:t>horaires  hebdomadaires élèves)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4355976" y="2348880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013360" y="4221088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08304" y="422108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18 h annualisées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7" t="36867" b="56149"/>
          <a:stretch/>
        </p:blipFill>
        <p:spPr bwMode="auto">
          <a:xfrm>
            <a:off x="7967045" y="4590420"/>
            <a:ext cx="956726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555776" y="4535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et technologie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4328" y="4590420"/>
            <a:ext cx="442717" cy="494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8002691" y="4851360"/>
            <a:ext cx="442717" cy="494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5" name="Picture 11" descr="haut_parl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90" y="4199193"/>
            <a:ext cx="1138395" cy="141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haut_parleur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8" y="4975770"/>
            <a:ext cx="1296144" cy="141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444209" y="4199193"/>
            <a:ext cx="1001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risque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79802" y="4975770"/>
            <a:ext cx="261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quel enseignant ?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7446189" y="4535666"/>
            <a:ext cx="14848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95547" y="4883904"/>
            <a:ext cx="36003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2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47265"/>
              </p:ext>
            </p:extLst>
          </p:nvPr>
        </p:nvGraphicFramePr>
        <p:xfrm>
          <a:off x="575555" y="476672"/>
          <a:ext cx="7920879" cy="5039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936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Épreuves communes 1</a:t>
                      </a:r>
                      <a:r>
                        <a:rPr lang="fr-FR" baseline="30000" dirty="0"/>
                        <a:t>ère</a:t>
                      </a:r>
                      <a:r>
                        <a:rPr lang="fr-FR" dirty="0"/>
                        <a:t> </a:t>
                      </a:r>
                    </a:p>
                    <a:p>
                      <a:pPr algn="ctr"/>
                      <a:r>
                        <a:rPr lang="fr-FR" dirty="0"/>
                        <a:t>(2</a:t>
                      </a:r>
                      <a:r>
                        <a:rPr lang="fr-FR" baseline="30000" dirty="0"/>
                        <a:t>e</a:t>
                      </a:r>
                      <a:r>
                        <a:rPr lang="fr-FR" dirty="0"/>
                        <a:t> et 3</a:t>
                      </a:r>
                      <a:r>
                        <a:rPr lang="fr-FR" baseline="30000" dirty="0"/>
                        <a:t>e</a:t>
                      </a:r>
                      <a:r>
                        <a:rPr lang="fr-FR" dirty="0"/>
                        <a:t> trimestre</a:t>
                      </a:r>
                      <a:r>
                        <a:rPr lang="fr-FR" baseline="0" dirty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Épreuves communes terminale</a:t>
                      </a:r>
                    </a:p>
                    <a:p>
                      <a:pPr algn="ctr"/>
                      <a:r>
                        <a:rPr lang="fr-FR" dirty="0"/>
                        <a:t>(1</a:t>
                      </a:r>
                      <a:r>
                        <a:rPr lang="fr-FR" baseline="0" dirty="0"/>
                        <a:t> épreuve 2</a:t>
                      </a:r>
                      <a:r>
                        <a:rPr lang="fr-FR" baseline="30000" dirty="0"/>
                        <a:t>e</a:t>
                      </a:r>
                      <a:r>
                        <a:rPr lang="fr-FR" baseline="0" dirty="0"/>
                        <a:t> trimestre)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Épreuves</a:t>
                      </a:r>
                      <a:r>
                        <a:rPr lang="fr-FR" baseline="0" dirty="0"/>
                        <a:t> finales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854">
                <a:tc>
                  <a:txBody>
                    <a:bodyPr/>
                    <a:lstStyle/>
                    <a:p>
                      <a:r>
                        <a:rPr lang="fr-FR" dirty="0"/>
                        <a:t>HG (2 épreuves)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français écrit</a:t>
                      </a:r>
                      <a:r>
                        <a:rPr lang="fr-FR" baseline="0" dirty="0"/>
                        <a:t> (1</a:t>
                      </a:r>
                      <a:r>
                        <a:rPr lang="fr-FR" baseline="30000" dirty="0"/>
                        <a:t>ère</a:t>
                      </a:r>
                      <a:r>
                        <a:rPr lang="fr-FR" baseline="0" dirty="0"/>
                        <a:t>) </a:t>
                      </a:r>
                    </a:p>
                    <a:p>
                      <a:r>
                        <a:rPr lang="fr-FR" baseline="0" dirty="0"/>
                        <a:t>français oral (1</a:t>
                      </a:r>
                      <a:r>
                        <a:rPr lang="fr-FR" baseline="30000" dirty="0"/>
                        <a:t>ère</a:t>
                      </a:r>
                      <a:r>
                        <a:rPr lang="fr-FR" baseline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LV1 -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écrit et oral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LV2 -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écrit et oral</a:t>
                      </a:r>
                    </a:p>
                    <a:p>
                      <a:r>
                        <a:rPr lang="fr-FR" dirty="0"/>
                        <a:t>(2 épreuves)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LV1 -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écrit et oral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LV2 -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écrit et oral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philosophie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EPS (CCF)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EPS (CCF)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grand oral (20 ‘)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enseignement</a:t>
                      </a:r>
                      <a:r>
                        <a:rPr lang="fr-FR" baseline="0" dirty="0"/>
                        <a:t> scientifique</a:t>
                      </a:r>
                      <a:r>
                        <a:rPr lang="fr-FR" dirty="0"/>
                        <a:t> (1 épreuve)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spé</a:t>
                      </a:r>
                      <a:r>
                        <a:rPr lang="fr-FR" baseline="0" dirty="0"/>
                        <a:t> 1 </a:t>
                      </a:r>
                    </a:p>
                    <a:p>
                      <a:r>
                        <a:rPr lang="fr-FR" baseline="0" dirty="0"/>
                        <a:t>spé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854">
                <a:tc>
                  <a:txBody>
                    <a:bodyPr/>
                    <a:lstStyle/>
                    <a:p>
                      <a:r>
                        <a:rPr lang="fr-FR" dirty="0"/>
                        <a:t>spé 3 abandonnée</a:t>
                      </a:r>
                      <a:r>
                        <a:rPr lang="fr-FR" baseline="0" dirty="0"/>
                        <a:t> </a:t>
                      </a:r>
                    </a:p>
                    <a:p>
                      <a:r>
                        <a:rPr lang="fr-FR" baseline="0" dirty="0"/>
                        <a:t>(1 épreuve)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854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soit</a:t>
                      </a:r>
                      <a:r>
                        <a:rPr lang="fr-FR" b="1" baseline="0" dirty="0"/>
                        <a:t> </a:t>
                      </a:r>
                      <a:r>
                        <a:rPr lang="fr-FR" b="1" dirty="0"/>
                        <a:t>9 épreuves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Soit 6 épreuves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Soit 6 épreuves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64209" y="558924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total : 21 épreuves (environ)</a:t>
            </a:r>
          </a:p>
          <a:p>
            <a:r>
              <a:rPr lang="fr-FR" sz="2400" dirty="0"/>
              <a:t>contre actuellement 12 ou 13 selon série (hors options)</a:t>
            </a:r>
          </a:p>
        </p:txBody>
      </p:sp>
      <p:sp>
        <p:nvSpPr>
          <p:cNvPr id="5" name="Rectangle 4"/>
          <p:cNvSpPr/>
          <p:nvPr/>
        </p:nvSpPr>
        <p:spPr>
          <a:xfrm>
            <a:off x="429880" y="1764224"/>
            <a:ext cx="2808312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869390" y="1772816"/>
            <a:ext cx="2632315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08102" y="1785392"/>
            <a:ext cx="2661287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6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1225271" cy="141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19671" y="1268760"/>
            <a:ext cx="73624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- un bac alourdi : 21 épreuves sur deux ans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plus 1 mais 4 sprints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FF0000"/>
                </a:solidFill>
                <a:sym typeface="Wingdings 3"/>
              </a:rPr>
              <a:t> </a:t>
            </a:r>
            <a:r>
              <a:rPr lang="fr-FR" sz="2400" b="1" dirty="0">
                <a:solidFill>
                  <a:srgbClr val="FF0000"/>
                </a:solidFill>
              </a:rPr>
              <a:t>scolarité phagocytée par le bachotage continu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 3"/>
              <a:buChar char="]"/>
            </a:pPr>
            <a:r>
              <a:rPr lang="fr-FR" sz="2400" b="1" dirty="0">
                <a:solidFill>
                  <a:srgbClr val="FF0000"/>
                </a:solidFill>
              </a:rPr>
              <a:t>liberté pédagogique des enseignants réduite</a:t>
            </a:r>
          </a:p>
          <a:p>
            <a:pPr marL="342900" indent="-342900">
              <a:buFont typeface="Wingdings 3"/>
              <a:buChar char="]"/>
            </a:pPr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FF0000"/>
                </a:solidFill>
              </a:rPr>
              <a:t>- transfert complet de la charge de travail d’examen sur les enseignants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= économies budgétaires : rémunération ? suspension de cours ?</a:t>
            </a:r>
            <a:br>
              <a:rPr lang="fr-FR" sz="2400" dirty="0"/>
            </a:br>
            <a:endParaRPr lang="fr-FR" sz="2400" b="1" dirty="0">
              <a:solidFill>
                <a:srgbClr val="FF0000"/>
              </a:solidFill>
            </a:endParaRPr>
          </a:p>
          <a:p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1" y="266665"/>
            <a:ext cx="1225271" cy="141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91680" y="40466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un diplôme national 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6285" t="59124" r="7550"/>
          <a:stretch/>
        </p:blipFill>
        <p:spPr>
          <a:xfrm>
            <a:off x="1331640" y="956563"/>
            <a:ext cx="7630885" cy="15598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395536" y="2996952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► " L'organisation des épreuves communes de contrôle continu relève de chaque établissement scolaire, qui en détermine les modalités d'organisation".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= correction par enseignants de l’établissement pour la moitié de l’examen (40 % épreuves communes et 10 % grand oral)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► correction locale = tensions et pressions potentielles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FF0000"/>
                </a:solidFill>
              </a:rPr>
              <a:t>► logique de différenciation et hiérarchisation entre établissements</a:t>
            </a:r>
          </a:p>
          <a:p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3" y="476672"/>
            <a:ext cx="14313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195736" y="476672"/>
            <a:ext cx="68407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Bilan de la réforme </a:t>
            </a:r>
            <a:r>
              <a:rPr lang="fr-FR" sz="2400" b="1" dirty="0" err="1">
                <a:solidFill>
                  <a:srgbClr val="FF0000"/>
                </a:solidFill>
              </a:rPr>
              <a:t>Blanquer</a:t>
            </a:r>
            <a:r>
              <a:rPr lang="fr-FR" sz="2400" b="1" dirty="0">
                <a:solidFill>
                  <a:srgbClr val="FF0000"/>
                </a:solidFill>
              </a:rPr>
              <a:t> du lycée et du bac: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vise à faire des économies, en réponse à la pénurie de postes alors que les effectifs de lycéens croissent de 30 000 en 2018 et 40 000 en 2019</a:t>
            </a:r>
          </a:p>
          <a:p>
            <a:pPr marL="342900" lvl="0" indent="-342900">
              <a:buFontTx/>
              <a:buChar char="-"/>
            </a:pPr>
            <a:endParaRPr lang="fr-FR" sz="2400" b="1" dirty="0">
              <a:solidFill>
                <a:srgbClr val="FF000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apportera plus d’inégalité : différencie l’offre éducative, accroît les écarts entre établissements, supprime les références nationales</a:t>
            </a:r>
          </a:p>
          <a:p>
            <a:pPr marL="342900" lvl="0" indent="-342900">
              <a:buFontTx/>
              <a:buChar char="-"/>
            </a:pPr>
            <a:endParaRPr lang="fr-FR" sz="2400" b="1" dirty="0">
              <a:solidFill>
                <a:srgbClr val="FF000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transformera nos métiers : </a:t>
            </a:r>
          </a:p>
          <a:p>
            <a:pPr lvl="0"/>
            <a:r>
              <a:rPr lang="fr-FR" sz="2400" b="1" dirty="0">
                <a:solidFill>
                  <a:srgbClr val="FF0000"/>
                </a:solidFill>
              </a:rPr>
              <a:t>	fin des séries, </a:t>
            </a:r>
          </a:p>
          <a:p>
            <a:pPr lvl="0"/>
            <a:r>
              <a:rPr lang="fr-FR" sz="2400" b="1" dirty="0">
                <a:solidFill>
                  <a:srgbClr val="FF0000"/>
                </a:solidFill>
              </a:rPr>
              <a:t>	évaluation permanente (CP, CE1, 6</a:t>
            </a:r>
            <a:r>
              <a:rPr lang="fr-FR" sz="2400" b="1" baseline="30000" dirty="0">
                <a:solidFill>
                  <a:srgbClr val="FF0000"/>
                </a:solidFill>
              </a:rPr>
              <a:t>e</a:t>
            </a:r>
            <a:r>
              <a:rPr lang="fr-FR" sz="2400" b="1" dirty="0">
                <a:solidFill>
                  <a:srgbClr val="FF0000"/>
                </a:solidFill>
              </a:rPr>
              <a:t>, 2</a:t>
            </a:r>
            <a:r>
              <a:rPr lang="fr-FR" sz="2400" b="1" baseline="30000" dirty="0">
                <a:solidFill>
                  <a:srgbClr val="FF0000"/>
                </a:solidFill>
              </a:rPr>
              <a:t>nde</a:t>
            </a:r>
            <a:r>
              <a:rPr lang="fr-FR" sz="2400" b="1" dirty="0">
                <a:solidFill>
                  <a:srgbClr val="FF0000"/>
                </a:solidFill>
              </a:rPr>
              <a:t>, 	épreuves communes…) – </a:t>
            </a:r>
            <a:r>
              <a:rPr lang="fr-FR" sz="2400" b="1" dirty="0" err="1">
                <a:solidFill>
                  <a:srgbClr val="FF0000"/>
                </a:solidFill>
              </a:rPr>
              <a:t>cf</a:t>
            </a:r>
            <a:r>
              <a:rPr lang="fr-FR" sz="2400" b="1" dirty="0">
                <a:solidFill>
                  <a:srgbClr val="FF0000"/>
                </a:solidFill>
              </a:rPr>
              <a:t> celle </a:t>
            </a:r>
            <a:r>
              <a:rPr lang="fr-FR" sz="2400" b="1">
                <a:solidFill>
                  <a:srgbClr val="FF0000"/>
                </a:solidFill>
              </a:rPr>
              <a:t>des 	enseignants</a:t>
            </a:r>
            <a:endParaRPr lang="fr-FR" sz="2400" b="1" dirty="0">
              <a:solidFill>
                <a:srgbClr val="FF0000"/>
              </a:solidFill>
            </a:endParaRPr>
          </a:p>
          <a:p>
            <a:pPr lvl="0"/>
            <a:r>
              <a:rPr lang="fr-FR" sz="2400" b="1" dirty="0">
                <a:solidFill>
                  <a:srgbClr val="FF0000"/>
                </a:solidFill>
              </a:rPr>
              <a:t>     	mise en concurrence des disciplines.</a:t>
            </a:r>
          </a:p>
          <a:p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772816"/>
            <a:ext cx="83529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7030A0"/>
                </a:solidFill>
              </a:rPr>
              <a:t>CALENDRIER </a:t>
            </a:r>
          </a:p>
          <a:p>
            <a:pPr algn="ctr"/>
            <a:r>
              <a:rPr lang="fr-FR" sz="6000" b="1" dirty="0">
                <a:solidFill>
                  <a:srgbClr val="7030A0"/>
                </a:solidFill>
              </a:rPr>
              <a:t>DE LA MISE EN PLACE </a:t>
            </a:r>
          </a:p>
          <a:p>
            <a:pPr algn="ctr"/>
            <a:r>
              <a:rPr lang="fr-FR" sz="6000" b="1" dirty="0">
                <a:solidFill>
                  <a:srgbClr val="7030A0"/>
                </a:solidFill>
              </a:rPr>
              <a:t>DU NOUVEAU LYCEE</a:t>
            </a:r>
            <a:endParaRPr lang="fr-FR" sz="5400" b="1" dirty="0">
              <a:solidFill>
                <a:srgbClr val="7030A0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53733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404664"/>
            <a:ext cx="82809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	</a:t>
            </a:r>
            <a:r>
              <a:rPr lang="fr-FR" sz="2400" b="1" u="sng" dirty="0"/>
              <a:t>2018-2019</a:t>
            </a:r>
          </a:p>
          <a:p>
            <a:r>
              <a:rPr lang="fr-FR" sz="2400" dirty="0"/>
              <a:t>Dernière année des enseignements d’exploration en 2</a:t>
            </a:r>
            <a:r>
              <a:rPr lang="fr-FR" sz="2400" baseline="30000" dirty="0"/>
              <a:t>nde</a:t>
            </a:r>
            <a:r>
              <a:rPr lang="fr-FR" sz="2400" dirty="0"/>
              <a:t>, et  en 1</a:t>
            </a:r>
            <a:r>
              <a:rPr lang="fr-FR" sz="2400" baseline="30000" dirty="0"/>
              <a:t>ère</a:t>
            </a:r>
            <a:r>
              <a:rPr lang="fr-FR" sz="2400" dirty="0"/>
              <a:t> des TPE et des séries</a:t>
            </a:r>
          </a:p>
          <a:p>
            <a:endParaRPr lang="fr-FR" sz="2400" dirty="0"/>
          </a:p>
          <a:p>
            <a:r>
              <a:rPr lang="fr-FR" sz="2400" dirty="0"/>
              <a:t>Aucune anticipation de la réforme</a:t>
            </a:r>
          </a:p>
          <a:p>
            <a:endParaRPr lang="fr-FR" sz="2400" dirty="0"/>
          </a:p>
          <a:p>
            <a:r>
              <a:rPr lang="fr-FR" sz="2400" dirty="0"/>
              <a:t>Septembre : tests standardisés de positionnement  en français et mathématiques </a:t>
            </a:r>
            <a:endParaRPr lang="fr-FR" sz="2400" i="1" dirty="0"/>
          </a:p>
          <a:p>
            <a:endParaRPr lang="fr-FR" sz="2400" dirty="0"/>
          </a:p>
          <a:p>
            <a:r>
              <a:rPr lang="fr-FR" sz="2400" dirty="0"/>
              <a:t>Novembre : publication des nouveaux programmes de 2</a:t>
            </a:r>
            <a:r>
              <a:rPr lang="fr-FR" sz="2400" baseline="30000" dirty="0"/>
              <a:t>nde</a:t>
            </a:r>
            <a:r>
              <a:rPr lang="fr-FR" sz="2400" dirty="0"/>
              <a:t> et 1</a:t>
            </a:r>
            <a:r>
              <a:rPr lang="fr-FR" sz="2400" baseline="30000" dirty="0"/>
              <a:t>ère</a:t>
            </a:r>
            <a:r>
              <a:rPr lang="fr-FR" sz="2400" dirty="0"/>
              <a:t> </a:t>
            </a:r>
          </a:p>
          <a:p>
            <a:endParaRPr lang="fr-FR" sz="2400" dirty="0"/>
          </a:p>
          <a:p>
            <a:r>
              <a:rPr lang="fr-FR" sz="2400" dirty="0"/>
              <a:t>En CE, vote sur l’usage de la part modulable en 2</a:t>
            </a:r>
            <a:r>
              <a:rPr lang="fr-FR" sz="2400" baseline="30000" dirty="0"/>
              <a:t>nde</a:t>
            </a:r>
            <a:r>
              <a:rPr lang="fr-FR" sz="2400" dirty="0"/>
              <a:t> (12 h)  et en 1</a:t>
            </a:r>
            <a:r>
              <a:rPr lang="fr-FR" sz="2400" baseline="30000" dirty="0"/>
              <a:t>ère</a:t>
            </a:r>
            <a:r>
              <a:rPr lang="fr-FR" sz="2400" dirty="0"/>
              <a:t> (8 h)</a:t>
            </a:r>
          </a:p>
          <a:p>
            <a:endParaRPr lang="fr-FR" sz="2400" dirty="0"/>
          </a:p>
          <a:p>
            <a:r>
              <a:rPr lang="fr-FR" sz="2400" dirty="0"/>
              <a:t>En juin 2019, les élèves font le choix de 3 enseignements de spécialités pour la première 2019-2020.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675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404664"/>
            <a:ext cx="874846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	</a:t>
            </a:r>
            <a:r>
              <a:rPr lang="fr-FR" sz="2400" b="1" u="sng" dirty="0"/>
              <a:t>2019-2020</a:t>
            </a:r>
          </a:p>
          <a:p>
            <a:endParaRPr lang="fr-FR" sz="2400" dirty="0"/>
          </a:p>
          <a:p>
            <a:r>
              <a:rPr lang="fr-FR" sz="2400" b="1" dirty="0"/>
              <a:t>2</a:t>
            </a:r>
            <a:r>
              <a:rPr lang="fr-FR" sz="2400" b="1" baseline="30000" dirty="0"/>
              <a:t>nde</a:t>
            </a:r>
            <a:endParaRPr lang="fr-FR" sz="2400" b="1" dirty="0"/>
          </a:p>
          <a:p>
            <a:r>
              <a:rPr lang="fr-FR" sz="2400" dirty="0"/>
              <a:t>Entrée en vigueur de la nouvelle 2</a:t>
            </a:r>
            <a:r>
              <a:rPr lang="fr-FR" sz="2400" baseline="30000" dirty="0"/>
              <a:t>nde </a:t>
            </a:r>
            <a:r>
              <a:rPr lang="fr-FR" sz="2400" dirty="0"/>
              <a:t>et des nouveaux programmes</a:t>
            </a:r>
          </a:p>
          <a:p>
            <a:endParaRPr lang="fr-FR" sz="2400" dirty="0"/>
          </a:p>
          <a:p>
            <a:r>
              <a:rPr lang="fr-FR" sz="2400" b="1" dirty="0"/>
              <a:t>1</a:t>
            </a:r>
            <a:r>
              <a:rPr lang="fr-FR" sz="2400" b="1" baseline="30000" dirty="0"/>
              <a:t>ère</a:t>
            </a:r>
            <a:r>
              <a:rPr lang="fr-FR" sz="2400" b="1" dirty="0"/>
              <a:t> : </a:t>
            </a:r>
          </a:p>
          <a:p>
            <a:r>
              <a:rPr lang="fr-FR" sz="2400" dirty="0"/>
              <a:t>Entrée en vigueur de la nouvelle 1</a:t>
            </a:r>
            <a:r>
              <a:rPr lang="fr-FR" sz="2400" baseline="30000" dirty="0"/>
              <a:t>ère</a:t>
            </a:r>
            <a:r>
              <a:rPr lang="fr-FR" sz="2400" dirty="0"/>
              <a:t> </a:t>
            </a:r>
            <a:r>
              <a:rPr lang="fr-FR" sz="2400" baseline="30000" dirty="0"/>
              <a:t> </a:t>
            </a:r>
            <a:r>
              <a:rPr lang="fr-FR" sz="2400" dirty="0"/>
              <a:t>et des nouveaux programmes : fin des séries</a:t>
            </a:r>
          </a:p>
          <a:p>
            <a:r>
              <a:rPr lang="fr-FR" sz="2400" dirty="0"/>
              <a:t>2</a:t>
            </a:r>
            <a:r>
              <a:rPr lang="fr-FR" sz="2400" baseline="30000" dirty="0"/>
              <a:t>e</a:t>
            </a:r>
            <a:r>
              <a:rPr lang="fr-FR" sz="2400" dirty="0"/>
              <a:t> et 3</a:t>
            </a:r>
            <a:r>
              <a:rPr lang="fr-FR" sz="2400" baseline="30000" dirty="0"/>
              <a:t>e</a:t>
            </a:r>
            <a:r>
              <a:rPr lang="fr-FR" sz="2400" dirty="0"/>
              <a:t> trimestre 2020: 2 sessions d’épreuves communes </a:t>
            </a:r>
          </a:p>
          <a:p>
            <a:r>
              <a:rPr lang="fr-FR" sz="2400" dirty="0"/>
              <a:t>Juin 2020 : EAF unique pour tous les élèves</a:t>
            </a:r>
          </a:p>
          <a:p>
            <a:r>
              <a:rPr lang="fr-FR" sz="2400" dirty="0"/>
              <a:t>Juin 2020 : les élèves de 1</a:t>
            </a:r>
            <a:r>
              <a:rPr lang="fr-FR" sz="2400" baseline="30000" dirty="0"/>
              <a:t>ère</a:t>
            </a:r>
            <a:r>
              <a:rPr lang="fr-FR" sz="2400" dirty="0"/>
              <a:t> abandonnent un enseignement de spécialité sur les trois.</a:t>
            </a:r>
          </a:p>
          <a:p>
            <a:endParaRPr lang="fr-FR" sz="2400" dirty="0"/>
          </a:p>
          <a:p>
            <a:r>
              <a:rPr lang="fr-FR" sz="2400" b="1" dirty="0"/>
              <a:t>Terminale :</a:t>
            </a:r>
          </a:p>
          <a:p>
            <a:r>
              <a:rPr lang="fr-FR" sz="2400" dirty="0"/>
              <a:t>Dernière année sur le modèle actuel</a:t>
            </a:r>
          </a:p>
          <a:p>
            <a:r>
              <a:rPr lang="fr-FR" sz="2400" dirty="0"/>
              <a:t>En CE, vote sur l’usage de la part modulable en terminale (8 h) : AP, dédoublements, options…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657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20688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	</a:t>
            </a:r>
            <a:r>
              <a:rPr lang="fr-FR" sz="2400" b="1" u="sng" dirty="0"/>
              <a:t>2020-2021</a:t>
            </a:r>
          </a:p>
          <a:p>
            <a:endParaRPr lang="fr-FR" sz="2400" dirty="0"/>
          </a:p>
          <a:p>
            <a:r>
              <a:rPr lang="fr-FR" sz="2400" dirty="0"/>
              <a:t>Entrée en vigueur de la nouvelle terminale.</a:t>
            </a:r>
          </a:p>
          <a:p>
            <a:endParaRPr lang="fr-FR" sz="2400" dirty="0"/>
          </a:p>
          <a:p>
            <a:r>
              <a:rPr lang="fr-FR" sz="2400" dirty="0"/>
              <a:t>Première, 2</a:t>
            </a:r>
            <a:r>
              <a:rPr lang="fr-FR" sz="2400" baseline="30000" dirty="0"/>
              <a:t>e</a:t>
            </a:r>
            <a:r>
              <a:rPr lang="fr-FR" sz="2400" dirty="0"/>
              <a:t> et 3</a:t>
            </a:r>
            <a:r>
              <a:rPr lang="fr-FR" sz="2400" baseline="30000" dirty="0"/>
              <a:t>e</a:t>
            </a:r>
            <a:r>
              <a:rPr lang="fr-FR" sz="2400" dirty="0"/>
              <a:t> trimestre 2021: </a:t>
            </a:r>
          </a:p>
          <a:p>
            <a:r>
              <a:rPr lang="fr-FR" sz="2400" dirty="0"/>
              <a:t>2 sessions d’épreuves communes </a:t>
            </a:r>
          </a:p>
          <a:p>
            <a:endParaRPr lang="fr-FR" sz="2400" dirty="0"/>
          </a:p>
          <a:p>
            <a:r>
              <a:rPr lang="fr-FR" sz="2400" dirty="0"/>
              <a:t>Terminale, 3</a:t>
            </a:r>
            <a:r>
              <a:rPr lang="fr-FR" sz="2400" baseline="30000" dirty="0"/>
              <a:t>e</a:t>
            </a:r>
            <a:r>
              <a:rPr lang="fr-FR" sz="2400" dirty="0"/>
              <a:t> trimestre 2021 :</a:t>
            </a:r>
          </a:p>
          <a:p>
            <a:r>
              <a:rPr lang="fr-FR" sz="2400" dirty="0"/>
              <a:t>1 session d’épreuves communes + épreuves des 2 spécialités</a:t>
            </a:r>
          </a:p>
          <a:p>
            <a:r>
              <a:rPr lang="fr-FR" sz="2400" dirty="0"/>
              <a:t>juin 2021 : épreuve de philosophie (unifiée) + grand oral</a:t>
            </a:r>
          </a:p>
        </p:txBody>
      </p:sp>
    </p:spTree>
    <p:extLst>
      <p:ext uri="{BB962C8B-B14F-4D97-AF65-F5344CB8AC3E}">
        <p14:creationId xmlns:p14="http://schemas.microsoft.com/office/powerpoint/2010/main" val="83169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570853"/>
              </p:ext>
            </p:extLst>
          </p:nvPr>
        </p:nvGraphicFramePr>
        <p:xfrm>
          <a:off x="395536" y="1836192"/>
          <a:ext cx="849694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 option</a:t>
                      </a:r>
                      <a:r>
                        <a:rPr lang="fr-FR" sz="2000" baseline="0" dirty="0"/>
                        <a:t> générale (3 h)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     1 option technologique (1h30)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management</a:t>
                      </a:r>
                      <a:r>
                        <a:rPr lang="fr-FR" baseline="0" dirty="0"/>
                        <a:t> et gestion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grec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santé et 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langue vivante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biotechnologies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arts (au choix) : arts plastiques,</a:t>
                      </a:r>
                      <a:r>
                        <a:rPr lang="fr-FR" baseline="0" dirty="0"/>
                        <a:t> cinéma-audiovisuel, théâtre, histoire des arts, musique, danse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sciences et laboratoire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sciences de l’ingénieur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création et innovation</a:t>
                      </a:r>
                      <a:r>
                        <a:rPr lang="fr-FR" baseline="0" dirty="0"/>
                        <a:t> technologiques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création et culture-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652936" y="1095127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   2 </a:t>
            </a:r>
            <a:r>
              <a:rPr lang="fr-FR" sz="2400"/>
              <a:t>options « au plus »</a:t>
            </a:r>
            <a:endParaRPr lang="fr-FR" sz="2400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900887" y="1512422"/>
            <a:ext cx="108012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773095" y="1512422"/>
            <a:ext cx="86409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403648" y="2276872"/>
            <a:ext cx="1892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Peut être en plus</a:t>
            </a:r>
          </a:p>
          <a:p>
            <a:r>
              <a:rPr lang="fr-FR" sz="1600" b="1" dirty="0">
                <a:solidFill>
                  <a:srgbClr val="00B050"/>
                </a:solidFill>
              </a:rPr>
              <a:t>de l’option générale</a:t>
            </a:r>
          </a:p>
        </p:txBody>
      </p:sp>
      <p:sp>
        <p:nvSpPr>
          <p:cNvPr id="11" name="Rectangle avec flèche vers la gauche 10"/>
          <p:cNvSpPr/>
          <p:nvPr/>
        </p:nvSpPr>
        <p:spPr>
          <a:xfrm>
            <a:off x="834500" y="2304685"/>
            <a:ext cx="2448272" cy="64807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50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pic>
        <p:nvPicPr>
          <p:cNvPr id="14" name="Picture 11" descr="haut_parl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77926"/>
            <a:ext cx="993183" cy="12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244702" y="5665424"/>
            <a:ext cx="7215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- réduction du nombre d’options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- mise en concurrence des enseignements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18864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2. </a:t>
            </a:r>
            <a:r>
              <a:rPr lang="fr-FR" sz="2800" u="sng" dirty="0"/>
              <a:t>Enseignements optionnels</a:t>
            </a:r>
          </a:p>
        </p:txBody>
      </p:sp>
    </p:spTree>
    <p:extLst>
      <p:ext uri="{BB962C8B-B14F-4D97-AF65-F5344CB8AC3E}">
        <p14:creationId xmlns:p14="http://schemas.microsoft.com/office/powerpoint/2010/main" val="10156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71287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3. </a:t>
            </a:r>
            <a:r>
              <a:rPr lang="fr-FR" sz="2800" u="sng" dirty="0"/>
              <a:t>Marge d’autonomie des établissements</a:t>
            </a:r>
          </a:p>
          <a:p>
            <a:endParaRPr lang="fr-FR" sz="2400" b="1" u="sng" dirty="0"/>
          </a:p>
          <a:p>
            <a:r>
              <a:rPr lang="fr-FR" sz="2400" b="1" dirty="0"/>
              <a:t>12 h </a:t>
            </a:r>
            <a:r>
              <a:rPr lang="fr-FR" sz="2400" dirty="0"/>
              <a:t>/ division / semaine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43" y="1702256"/>
            <a:ext cx="860223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« Laissée à la disposition des établissements. »</a:t>
            </a:r>
          </a:p>
          <a:p>
            <a:endParaRPr lang="fr-FR" sz="2400" dirty="0"/>
          </a:p>
          <a:p>
            <a:r>
              <a:rPr lang="fr-FR" sz="2400" dirty="0"/>
              <a:t>Censée financer :</a:t>
            </a:r>
          </a:p>
          <a:p>
            <a:r>
              <a:rPr lang="fr-FR" sz="2400" dirty="0"/>
              <a:t>-les </a:t>
            </a:r>
            <a:r>
              <a:rPr lang="fr-FR" sz="2400" b="1" dirty="0"/>
              <a:t>dédoublements</a:t>
            </a:r>
          </a:p>
          <a:p>
            <a:r>
              <a:rPr lang="fr-FR" sz="2400" dirty="0"/>
              <a:t>-les </a:t>
            </a:r>
            <a:r>
              <a:rPr lang="fr-FR" sz="2400" b="1" dirty="0"/>
              <a:t>options</a:t>
            </a:r>
          </a:p>
          <a:p>
            <a:r>
              <a:rPr lang="fr-FR" sz="2400" dirty="0"/>
              <a:t>-l'</a:t>
            </a:r>
            <a:r>
              <a:rPr lang="fr-FR" sz="2400" b="1" dirty="0"/>
              <a:t>AP</a:t>
            </a:r>
          </a:p>
          <a:p>
            <a:r>
              <a:rPr lang="fr-FR" sz="2400" dirty="0"/>
              <a:t>-l'</a:t>
            </a:r>
            <a:r>
              <a:rPr lang="fr-FR" sz="2400" b="1" dirty="0"/>
              <a:t>orientation</a:t>
            </a:r>
          </a:p>
          <a:p>
            <a:r>
              <a:rPr lang="fr-FR" sz="2400" dirty="0"/>
              <a:t>-le</a:t>
            </a:r>
            <a:r>
              <a:rPr lang="fr-FR" sz="2400" b="1" dirty="0"/>
              <a:t> tutorat </a:t>
            </a:r>
            <a:r>
              <a:rPr lang="fr-FR" b="1" dirty="0"/>
              <a:t>: </a:t>
            </a:r>
            <a:r>
              <a:rPr lang="fr-FR" sz="2000" dirty="0"/>
              <a:t>« Un dispositif de tutorat est proposé à tous les élèves. Il consiste à les conseiller et à les guider dans leur parcours de formation et d'orientation. »</a:t>
            </a:r>
          </a:p>
          <a:p>
            <a:endParaRPr lang="fr-FR" sz="2400" b="1" dirty="0"/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>
                <a:solidFill>
                  <a:srgbClr val="FF0000"/>
                </a:solidFill>
              </a:rPr>
              <a:t>	</a:t>
            </a:r>
            <a:r>
              <a:rPr lang="fr-FR" sz="2400" b="1" dirty="0">
                <a:solidFill>
                  <a:srgbClr val="FF0000"/>
                </a:solidFill>
              </a:rPr>
              <a:t>- risque de discorde et concurrence entre disciplines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             - doit être discutée et votée en CE</a:t>
            </a:r>
            <a:br>
              <a:rPr lang="fr-FR" sz="2400" b="1" dirty="0">
                <a:solidFill>
                  <a:srgbClr val="FF0000"/>
                </a:solidFill>
              </a:rPr>
            </a:br>
            <a:endParaRPr lang="fr-FR" sz="2400" b="1" dirty="0"/>
          </a:p>
          <a:p>
            <a:endParaRPr lang="fr-FR" sz="2400" dirty="0"/>
          </a:p>
        </p:txBody>
      </p:sp>
      <p:pic>
        <p:nvPicPr>
          <p:cNvPr id="7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104527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u="sng" dirty="0"/>
              <a:t>L’accompagnement personnalisé</a:t>
            </a:r>
          </a:p>
          <a:p>
            <a:endParaRPr lang="fr-FR" sz="2400" b="1" dirty="0"/>
          </a:p>
          <a:p>
            <a:r>
              <a:rPr lang="fr-FR" sz="2400" dirty="0"/>
              <a:t>« Volume horaire déterminé selon les besoins des élèves. »</a:t>
            </a:r>
          </a:p>
          <a:p>
            <a:r>
              <a:rPr lang="fr-FR" sz="2400" dirty="0"/>
              <a:t>contenu : 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« améliorer les compétences scolaires de l'élève dans la maîtrise écrite et orale de la </a:t>
            </a:r>
            <a:r>
              <a:rPr lang="fr-FR" sz="2400" b="1" dirty="0"/>
              <a:t>langue française et en mathématiques</a:t>
            </a:r>
            <a:r>
              <a:rPr lang="fr-FR" sz="2400" dirty="0"/>
              <a:t>. » </a:t>
            </a:r>
          </a:p>
          <a:p>
            <a:r>
              <a:rPr lang="fr-FR" sz="2400" b="1" dirty="0">
                <a:sym typeface="Wingdings 3"/>
              </a:rPr>
              <a:t> </a:t>
            </a:r>
            <a:r>
              <a:rPr lang="fr-FR" sz="2400" b="1" dirty="0"/>
              <a:t>évaluation des compétences </a:t>
            </a:r>
            <a:r>
              <a:rPr lang="fr-FR" sz="2400" dirty="0"/>
              <a:t>de chaque élève dans chacun de ces domaines en début de classe de seconde.</a:t>
            </a:r>
          </a:p>
          <a:p>
            <a:r>
              <a:rPr lang="fr-FR" sz="2400" dirty="0"/>
              <a:t>- « soutenir la </a:t>
            </a:r>
            <a:r>
              <a:rPr lang="fr-FR" sz="2400" b="1" dirty="0"/>
              <a:t>capacité d'apprendre et de progresser </a:t>
            </a:r>
            <a:r>
              <a:rPr lang="fr-FR" sz="2400" dirty="0"/>
              <a:t>des élèves, notamment dans leur </a:t>
            </a:r>
            <a:r>
              <a:rPr lang="fr-FR" sz="2400" b="1" dirty="0"/>
              <a:t>travail personnel</a:t>
            </a:r>
            <a:r>
              <a:rPr lang="fr-FR" sz="2400" dirty="0"/>
              <a:t>, améliorer leurs compétences et contribuer à la construction de leur autonomie intellectuelle. »</a:t>
            </a:r>
          </a:p>
        </p:txBody>
      </p:sp>
      <p:pic>
        <p:nvPicPr>
          <p:cNvPr id="3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52447"/>
            <a:ext cx="947671" cy="11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43206" y="5221238"/>
            <a:ext cx="7800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AP plus financé et cadré : affirmer le droit à l’AP pour tous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modalités doivent être discutées et votées en CE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défendre l’existant en terme d’horaire élèves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refuser les interventions en HSE</a:t>
            </a:r>
          </a:p>
        </p:txBody>
      </p:sp>
    </p:spTree>
    <p:extLst>
      <p:ext uri="{BB962C8B-B14F-4D97-AF65-F5344CB8AC3E}">
        <p14:creationId xmlns:p14="http://schemas.microsoft.com/office/powerpoint/2010/main" val="15399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620688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u="sng" dirty="0"/>
              <a:t>L’accompagnement au choix de l’orientation</a:t>
            </a:r>
            <a:endParaRPr lang="fr-FR" sz="2400" b="1" dirty="0"/>
          </a:p>
          <a:p>
            <a:r>
              <a:rPr lang="fr-FR" sz="2400" dirty="0"/>
              <a:t>« </a:t>
            </a:r>
            <a:r>
              <a:rPr lang="fr-FR" sz="2400" b="1" dirty="0"/>
              <a:t>54 heures, </a:t>
            </a:r>
            <a:r>
              <a:rPr lang="fr-FR" sz="2400" b="1" u="sng" dirty="0"/>
              <a:t>à titre indicatif</a:t>
            </a:r>
            <a:r>
              <a:rPr lang="fr-FR" sz="2400" dirty="0"/>
              <a:t>, selon les besoins des élèves et les modalités de l'accompagnement à l'orientation mises en place dans l'établissement. »</a:t>
            </a:r>
          </a:p>
          <a:p>
            <a:r>
              <a:rPr lang="fr-FR" sz="2400" dirty="0"/>
              <a:t>« implique l'intervention des </a:t>
            </a:r>
            <a:r>
              <a:rPr lang="fr-FR" sz="2400" b="1" dirty="0"/>
              <a:t>membres de l'équipe éducative </a:t>
            </a:r>
            <a:r>
              <a:rPr lang="fr-FR" sz="2400" dirty="0"/>
              <a:t>et, le cas échéant, des personnes et organismes invités par l'établissement et qui peuvent être mandatés par le conseil régional. »</a:t>
            </a:r>
          </a:p>
          <a:p>
            <a:endParaRPr lang="fr-FR" sz="2400" dirty="0"/>
          </a:p>
          <a:p>
            <a:r>
              <a:rPr lang="fr-FR" sz="2400" b="1" dirty="0"/>
              <a:t>Modalités</a:t>
            </a:r>
            <a:r>
              <a:rPr lang="fr-FR" sz="2400" dirty="0"/>
              <a:t> : semaines de l’orientation, journées d’immersion dans des établissements d’enseignement supérieur, séances d’information, ateliers de réflexion en classe, visites d’entreprises, etc. </a:t>
            </a:r>
            <a:endParaRPr lang="fr-FR" dirty="0"/>
          </a:p>
        </p:txBody>
      </p:sp>
      <p:pic>
        <p:nvPicPr>
          <p:cNvPr id="3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26871"/>
            <a:ext cx="947671" cy="11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27820" y="5666139"/>
            <a:ext cx="753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- A distinguer de l’AP qui doit rester un enseignement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- Qui ? Rôle des Psy-EN ou des PRIO.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- Refus de l’ingérence du secteur privé.</a:t>
            </a:r>
          </a:p>
        </p:txBody>
      </p:sp>
    </p:spTree>
    <p:extLst>
      <p:ext uri="{BB962C8B-B14F-4D97-AF65-F5344CB8AC3E}">
        <p14:creationId xmlns:p14="http://schemas.microsoft.com/office/powerpoint/2010/main" val="6632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278019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                   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3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8567"/>
            <a:ext cx="150984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33373" y="1862897"/>
            <a:ext cx="6984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- grille sans option : 26h contre 28h30 actuellement...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- suppression de MPS, Littérature et Société, ICN…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- AP non financé…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=&gt; une réduction globale des horaires qui aboutit à 2700 suppressions de postes au niveau national.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693" y="806937"/>
            <a:ext cx="849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/>
              <a:t>Bilan : </a:t>
            </a:r>
          </a:p>
        </p:txBody>
      </p:sp>
    </p:spTree>
    <p:extLst>
      <p:ext uri="{BB962C8B-B14F-4D97-AF65-F5344CB8AC3E}">
        <p14:creationId xmlns:p14="http://schemas.microsoft.com/office/powerpoint/2010/main" val="27406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196752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7030A0"/>
                </a:solidFill>
              </a:rPr>
              <a:t>LE NOUVEAU </a:t>
            </a:r>
          </a:p>
          <a:p>
            <a:pPr algn="ctr"/>
            <a:r>
              <a:rPr lang="fr-FR" sz="6000" b="1" dirty="0">
                <a:solidFill>
                  <a:srgbClr val="7030A0"/>
                </a:solidFill>
              </a:rPr>
              <a:t>CYCLE TERMINAL</a:t>
            </a:r>
          </a:p>
          <a:p>
            <a:pPr algn="ctr"/>
            <a:r>
              <a:rPr lang="fr-FR" sz="4400" b="1" dirty="0">
                <a:solidFill>
                  <a:srgbClr val="7030A0"/>
                </a:solidFill>
              </a:rPr>
              <a:t>(rentrée 2019 pour la première </a:t>
            </a:r>
          </a:p>
          <a:p>
            <a:pPr algn="ctr"/>
            <a:r>
              <a:rPr lang="fr-FR" sz="4400" b="1" dirty="0">
                <a:solidFill>
                  <a:srgbClr val="7030A0"/>
                </a:solidFill>
              </a:rPr>
              <a:t>rentrée 2020 pour la terminale)</a:t>
            </a:r>
          </a:p>
          <a:p>
            <a:pPr algn="ctr"/>
            <a:endParaRPr lang="fr-FR" sz="6000" b="1" dirty="0">
              <a:solidFill>
                <a:srgbClr val="7030A0"/>
              </a:solidFill>
            </a:endParaRPr>
          </a:p>
          <a:p>
            <a:pPr algn="ctr"/>
            <a:endParaRPr lang="fr-FR" sz="6000" b="1" dirty="0">
              <a:solidFill>
                <a:srgbClr val="7030A0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419376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4978</TotalTime>
  <Words>1433</Words>
  <Application>Microsoft Macintosh PowerPoint</Application>
  <PresentationFormat>Affichage à l'écran (4:3)</PresentationFormat>
  <Paragraphs>408</Paragraphs>
  <Slides>37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6" baseType="lpstr">
      <vt:lpstr>Microsoft YaHei</vt:lpstr>
      <vt:lpstr>Arial</vt:lpstr>
      <vt:lpstr>Calibri</vt:lpstr>
      <vt:lpstr>Gill Sans MT</vt:lpstr>
      <vt:lpstr>Mangal</vt:lpstr>
      <vt:lpstr>Symbol</vt:lpstr>
      <vt:lpstr>Wingdings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</dc:creator>
  <cp:lastModifiedBy>Claire Guéville</cp:lastModifiedBy>
  <cp:revision>93</cp:revision>
  <dcterms:created xsi:type="dcterms:W3CDTF">2018-08-09T13:25:40Z</dcterms:created>
  <dcterms:modified xsi:type="dcterms:W3CDTF">2018-09-25T17:42:27Z</dcterms:modified>
</cp:coreProperties>
</file>